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817A47C9-2BE4-4A4A-986D-5F1FF2F4A001}" type="datetimeFigureOut">
              <a:rPr lang="en-US" smtClean="0"/>
              <a:t>6/5/2014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A088BE44-3114-4797-97E4-D0E766B53182}" type="slidenum">
              <a:rPr lang="en-US" smtClean="0"/>
              <a:t>‹#›</a:t>
            </a:fld>
            <a:endParaRPr lang="en-US"/>
          </a:p>
        </p:txBody>
      </p:sp>
    </p:spTree>
    <p:extLst>
      <p:ext uri="{BB962C8B-B14F-4D97-AF65-F5344CB8AC3E}">
        <p14:creationId xmlns:p14="http://schemas.microsoft.com/office/powerpoint/2010/main" val="362110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88BE44-3114-4797-97E4-D0E766B53182}" type="slidenum">
              <a:rPr lang="en-US" smtClean="0"/>
              <a:t>3</a:t>
            </a:fld>
            <a:endParaRPr lang="en-US"/>
          </a:p>
        </p:txBody>
      </p:sp>
    </p:spTree>
    <p:extLst>
      <p:ext uri="{BB962C8B-B14F-4D97-AF65-F5344CB8AC3E}">
        <p14:creationId xmlns:p14="http://schemas.microsoft.com/office/powerpoint/2010/main" val="197196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09940-7B00-420A-B34A-11E6C92B98B0}"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76236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09940-7B00-420A-B34A-11E6C92B98B0}"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2536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09940-7B00-420A-B34A-11E6C92B98B0}"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336782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09940-7B00-420A-B34A-11E6C92B98B0}"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99655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09940-7B00-420A-B34A-11E6C92B98B0}"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149090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09940-7B00-420A-B34A-11E6C92B98B0}"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130684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09940-7B00-420A-B34A-11E6C92B98B0}"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344777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09940-7B00-420A-B34A-11E6C92B98B0}"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232903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09940-7B00-420A-B34A-11E6C92B98B0}"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293857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09940-7B00-420A-B34A-11E6C92B98B0}"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345746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09940-7B00-420A-B34A-11E6C92B98B0}"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22E50-A5BF-4456-9526-42C14EFE3AEC}" type="slidenum">
              <a:rPr lang="en-US" smtClean="0"/>
              <a:t>‹#›</a:t>
            </a:fld>
            <a:endParaRPr lang="en-US"/>
          </a:p>
        </p:txBody>
      </p:sp>
    </p:spTree>
    <p:extLst>
      <p:ext uri="{BB962C8B-B14F-4D97-AF65-F5344CB8AC3E}">
        <p14:creationId xmlns:p14="http://schemas.microsoft.com/office/powerpoint/2010/main" val="296152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09940-7B00-420A-B34A-11E6C92B98B0}"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22E50-A5BF-4456-9526-42C14EFE3AEC}" type="slidenum">
              <a:rPr lang="en-US" smtClean="0"/>
              <a:t>‹#›</a:t>
            </a:fld>
            <a:endParaRPr lang="en-US"/>
          </a:p>
        </p:txBody>
      </p:sp>
    </p:spTree>
    <p:extLst>
      <p:ext uri="{BB962C8B-B14F-4D97-AF65-F5344CB8AC3E}">
        <p14:creationId xmlns:p14="http://schemas.microsoft.com/office/powerpoint/2010/main" val="233347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098"/>
            <a:ext cx="5434887" cy="102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05400" y="6324600"/>
            <a:ext cx="3962400" cy="457200"/>
          </a:xfrm>
          <a:prstGeom prst="rect">
            <a:avLst/>
          </a:prstGeom>
          <a:solidFill>
            <a:srgbClr val="8064A2">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404040"/>
                </a:solidFill>
                <a:effectLst/>
                <a:uLnTx/>
                <a:uFillTx/>
                <a:latin typeface="Arial Narrow"/>
                <a:ea typeface="Times New Roman"/>
                <a:cs typeface="Times New Roman"/>
              </a:rPr>
              <a:t> </a:t>
            </a:r>
            <a:endPar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404040"/>
                </a:solidFill>
                <a:effectLst/>
                <a:uLnTx/>
                <a:uFillTx/>
                <a:latin typeface="Arial Narrow"/>
                <a:ea typeface="Times New Roman"/>
                <a:cs typeface="Times New Roman"/>
              </a:rPr>
              <a:t>TESS</a:t>
            </a:r>
            <a:r>
              <a:rPr kumimoji="0" lang="en-US" sz="1400" b="0" i="0" u="none" strike="noStrike" kern="0" cap="none" spc="0" normalizeH="0" baseline="0" noProof="0" dirty="0">
                <a:ln>
                  <a:noFill/>
                </a:ln>
                <a:solidFill>
                  <a:srgbClr val="404040"/>
                </a:solidFill>
                <a:effectLst/>
                <a:uLnTx/>
                <a:uFillTx/>
                <a:latin typeface="Arial Narrow"/>
                <a:ea typeface="Times New Roman"/>
                <a:cs typeface="Times New Roman"/>
              </a:rPr>
              <a:t>: </a:t>
            </a:r>
            <a:r>
              <a:rPr kumimoji="0" lang="en-US" sz="1400" b="0" i="0" u="none" strike="noStrike" kern="0" cap="none" spc="0" normalizeH="0" baseline="0" noProof="0" dirty="0">
                <a:ln>
                  <a:noFill/>
                </a:ln>
                <a:solidFill>
                  <a:srgbClr val="404040"/>
                </a:solidFill>
                <a:effectLst/>
                <a:uLnTx/>
                <a:uFillTx/>
                <a:latin typeface="Arial Narrow"/>
                <a:ea typeface="Times New Roman"/>
                <a:cs typeface="Arial"/>
              </a:rPr>
              <a:t>Diminutive of Theresa. The meaning is derived from Greek </a:t>
            </a:r>
            <a:r>
              <a:rPr kumimoji="0" lang="en-US" sz="1400" b="0" i="0" u="none" strike="noStrike" kern="0" cap="none" spc="0" normalizeH="0" baseline="0" noProof="0" dirty="0" err="1">
                <a:ln>
                  <a:noFill/>
                </a:ln>
                <a:solidFill>
                  <a:srgbClr val="404040"/>
                </a:solidFill>
                <a:effectLst/>
                <a:uLnTx/>
                <a:uFillTx/>
                <a:latin typeface="Arial Narrow"/>
                <a:ea typeface="Times New Roman"/>
                <a:cs typeface="Arial"/>
              </a:rPr>
              <a:t>θεριζω</a:t>
            </a:r>
            <a:r>
              <a:rPr kumimoji="0" lang="en-US" sz="1400" b="0" i="0" u="none" strike="noStrike" kern="0" cap="none" spc="0" normalizeH="0" baseline="0" noProof="0" dirty="0">
                <a:ln>
                  <a:noFill/>
                </a:ln>
                <a:solidFill>
                  <a:srgbClr val="404040"/>
                </a:solidFill>
                <a:effectLst/>
                <a:uLnTx/>
                <a:uFillTx/>
                <a:latin typeface="Arial Narrow"/>
                <a:ea typeface="Times New Roman"/>
                <a:cs typeface="Arial"/>
              </a:rPr>
              <a:t> (</a:t>
            </a:r>
            <a:r>
              <a:rPr kumimoji="0" lang="en-US" sz="1400" b="0" i="0" u="none" strike="noStrike" kern="0" cap="none" spc="0" normalizeH="0" baseline="0" noProof="0" dirty="0" err="1">
                <a:ln>
                  <a:noFill/>
                </a:ln>
                <a:solidFill>
                  <a:srgbClr val="404040"/>
                </a:solidFill>
                <a:effectLst/>
                <a:uLnTx/>
                <a:uFillTx/>
                <a:latin typeface="Arial Narrow"/>
                <a:ea typeface="Times New Roman"/>
                <a:cs typeface="Arial"/>
              </a:rPr>
              <a:t>therizo</a:t>
            </a:r>
            <a:r>
              <a:rPr kumimoji="0" lang="en-US" sz="1400" b="0" i="0" u="none" strike="noStrike" kern="0" cap="none" spc="0" normalizeH="0" baseline="0" noProof="0" dirty="0">
                <a:ln>
                  <a:noFill/>
                </a:ln>
                <a:solidFill>
                  <a:srgbClr val="404040"/>
                </a:solidFill>
                <a:effectLst/>
                <a:uLnTx/>
                <a:uFillTx/>
                <a:latin typeface="Arial Narrow"/>
                <a:ea typeface="Times New Roman"/>
                <a:cs typeface="Arial"/>
              </a:rPr>
              <a:t>) "to harvest."</a:t>
            </a:r>
            <a:endPar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257800" y="142545"/>
            <a:ext cx="1285591" cy="589984"/>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924800" y="172016"/>
            <a:ext cx="991109" cy="531042"/>
          </a:xfrm>
          <a:prstGeom prst="rect">
            <a:avLst/>
          </a:prstGeom>
        </p:spPr>
      </p:pic>
      <p:sp>
        <p:nvSpPr>
          <p:cNvPr id="8" name="TextBox 7"/>
          <p:cNvSpPr txBox="1"/>
          <p:nvPr/>
        </p:nvSpPr>
        <p:spPr>
          <a:xfrm>
            <a:off x="5105400" y="837739"/>
            <a:ext cx="4038600" cy="5563061"/>
          </a:xfrm>
          <a:prstGeom prst="rect">
            <a:avLst/>
          </a:prstGeom>
          <a:noFill/>
        </p:spPr>
        <p:txBody>
          <a:bodyPr wrap="square" rtlCol="0">
            <a:spAutoFit/>
          </a:bodyPr>
          <a:lstStyle/>
          <a:p>
            <a:pPr algn="ctr"/>
            <a:r>
              <a:rPr lang="en-US" sz="1600" b="1" dirty="0"/>
              <a:t>Women’s Entrepreneurship Forum</a:t>
            </a:r>
            <a:endParaRPr lang="en-US" sz="1600" dirty="0"/>
          </a:p>
          <a:p>
            <a:endParaRPr lang="en-US" sz="1050" b="1" dirty="0" smtClean="0"/>
          </a:p>
          <a:p>
            <a:r>
              <a:rPr lang="en-US" sz="800" dirty="0" smtClean="0"/>
              <a:t>Women </a:t>
            </a:r>
            <a:r>
              <a:rPr lang="en-US" sz="800" dirty="0"/>
              <a:t>entrepreneurs worldwide are transforming their entrepreneurial potential into economic and social impact of all kinds. </a:t>
            </a:r>
            <a:r>
              <a:rPr lang="en-US" sz="800" dirty="0" smtClean="0"/>
              <a:t>Today we launch </a:t>
            </a:r>
            <a:r>
              <a:rPr lang="en-US" sz="800" b="1" dirty="0" smtClean="0"/>
              <a:t>TESS</a:t>
            </a:r>
            <a:r>
              <a:rPr lang="en-US" sz="800" dirty="0"/>
              <a:t>: The new global gathering place that ignites conversations, connections and community in the women’s enterprise ecosystem. </a:t>
            </a:r>
            <a:r>
              <a:rPr lang="en-US" sz="800" b="1" dirty="0"/>
              <a:t>TESS </a:t>
            </a:r>
            <a:r>
              <a:rPr lang="en-US" sz="800" dirty="0"/>
              <a:t>engenders a broader conversation, creates collisions of smart, committed people, and provides a collegial atmosphere to learn new things. </a:t>
            </a:r>
          </a:p>
          <a:p>
            <a:r>
              <a:rPr lang="en-US" sz="800" dirty="0"/>
              <a:t> </a:t>
            </a:r>
          </a:p>
          <a:p>
            <a:r>
              <a:rPr lang="en-US" sz="800" dirty="0"/>
              <a:t> </a:t>
            </a:r>
            <a:r>
              <a:rPr lang="en-US" sz="800" b="1" dirty="0" smtClean="0"/>
              <a:t>The Program</a:t>
            </a:r>
          </a:p>
          <a:p>
            <a:endParaRPr lang="en-US" sz="800" dirty="0"/>
          </a:p>
          <a:p>
            <a:r>
              <a:rPr lang="en-US" sz="800" b="1" dirty="0"/>
              <a:t>                </a:t>
            </a:r>
            <a:r>
              <a:rPr lang="en-US" sz="800" b="1" dirty="0" smtClean="0"/>
              <a:t>   </a:t>
            </a:r>
            <a:r>
              <a:rPr lang="en-US" sz="800" b="1" dirty="0" smtClean="0"/>
              <a:t>    </a:t>
            </a:r>
            <a:r>
              <a:rPr lang="en-US" sz="1000" b="1" dirty="0" smtClean="0">
                <a:solidFill>
                  <a:srgbClr val="00B050"/>
                </a:solidFill>
              </a:rPr>
              <a:t>Talks</a:t>
            </a:r>
            <a:r>
              <a:rPr lang="en-US" sz="1000" b="1" dirty="0" smtClean="0"/>
              <a:t> </a:t>
            </a:r>
            <a:r>
              <a:rPr lang="en-US" sz="800" b="1" dirty="0" smtClean="0">
                <a:solidFill>
                  <a:schemeClr val="tx1">
                    <a:lumMod val="95000"/>
                    <a:lumOff val="5000"/>
                  </a:schemeClr>
                </a:solidFill>
              </a:rPr>
              <a:t>14:00-16:00</a:t>
            </a:r>
            <a:endParaRPr lang="en-US" sz="800" dirty="0"/>
          </a:p>
          <a:p>
            <a:r>
              <a:rPr lang="en-US" sz="800" b="1" dirty="0"/>
              <a:t>Host: </a:t>
            </a:r>
            <a:r>
              <a:rPr lang="en-US" sz="800" b="1" dirty="0" err="1"/>
              <a:t>Orlaith</a:t>
            </a:r>
            <a:r>
              <a:rPr lang="en-US" sz="800" b="1" dirty="0"/>
              <a:t> </a:t>
            </a:r>
            <a:r>
              <a:rPr lang="en-US" sz="800" b="1" dirty="0" err="1"/>
              <a:t>Carmody</a:t>
            </a:r>
            <a:r>
              <a:rPr lang="en-US" sz="800" dirty="0"/>
              <a:t>, Managing Director, </a:t>
            </a:r>
            <a:r>
              <a:rPr lang="en-US" sz="800" i="1" dirty="0"/>
              <a:t>MediaTraining</a:t>
            </a:r>
            <a:r>
              <a:rPr lang="en-US" sz="800" dirty="0"/>
              <a:t>.ie</a:t>
            </a:r>
          </a:p>
          <a:p>
            <a:r>
              <a:rPr lang="en-US" sz="800" dirty="0"/>
              <a:t>Learn from global leaders in the </a:t>
            </a:r>
            <a:r>
              <a:rPr lang="en-US" sz="800" dirty="0" smtClean="0"/>
              <a:t>women’s </a:t>
            </a:r>
            <a:r>
              <a:rPr lang="en-US" sz="800" dirty="0"/>
              <a:t>Entrepreneurship ecosystem as they share insights on research, education, policy and practice in short compelling presentations. Engage in interactive discussion with the experts during post-talk Q&amp;A.</a:t>
            </a:r>
          </a:p>
          <a:p>
            <a:r>
              <a:rPr lang="en-US" sz="800" dirty="0"/>
              <a:t> </a:t>
            </a:r>
          </a:p>
          <a:p>
            <a:r>
              <a:rPr lang="en-US" sz="800" b="1" dirty="0"/>
              <a:t>Jean O’Sullivan</a:t>
            </a:r>
            <a:r>
              <a:rPr lang="en-US" sz="800" dirty="0"/>
              <a:t>: Manager Female Entrepreneurship, </a:t>
            </a:r>
            <a:r>
              <a:rPr lang="en-US" sz="800" i="1" dirty="0"/>
              <a:t>Enterprise Ireland</a:t>
            </a:r>
            <a:endParaRPr lang="en-US" sz="800" dirty="0"/>
          </a:p>
          <a:p>
            <a:r>
              <a:rPr lang="en-US" sz="800" b="1" dirty="0"/>
              <a:t>Paula Fitzsimons, </a:t>
            </a:r>
            <a:r>
              <a:rPr lang="en-US" sz="800" dirty="0"/>
              <a:t>National Director, </a:t>
            </a:r>
            <a:r>
              <a:rPr lang="en-US" sz="800" i="1" dirty="0"/>
              <a:t>Going for Growth</a:t>
            </a:r>
            <a:endParaRPr lang="en-US" sz="800" dirty="0"/>
          </a:p>
          <a:p>
            <a:r>
              <a:rPr lang="en-US" sz="800" b="1" dirty="0" err="1"/>
              <a:t>Chaewon</a:t>
            </a:r>
            <a:r>
              <a:rPr lang="en-US" sz="800" b="1" dirty="0"/>
              <a:t> Lee, </a:t>
            </a:r>
            <a:r>
              <a:rPr lang="en-US" sz="800" dirty="0"/>
              <a:t>Associate Professor</a:t>
            </a:r>
            <a:r>
              <a:rPr lang="en-US" sz="800" b="1" dirty="0"/>
              <a:t>, </a:t>
            </a:r>
            <a:r>
              <a:rPr lang="en-US" sz="800" i="1" dirty="0"/>
              <a:t>Seoul National University of Science and Technology</a:t>
            </a:r>
            <a:endParaRPr lang="en-US" sz="800" dirty="0"/>
          </a:p>
          <a:p>
            <a:r>
              <a:rPr lang="en-US" sz="800" b="1" dirty="0"/>
              <a:t>Nicola Byrne, </a:t>
            </a:r>
            <a:r>
              <a:rPr lang="en-US" sz="800" dirty="0"/>
              <a:t>CEO, </a:t>
            </a:r>
            <a:r>
              <a:rPr lang="en-US" sz="800" i="1" dirty="0"/>
              <a:t>11890 Directory Enquiries and Cloud90</a:t>
            </a:r>
            <a:endParaRPr lang="en-US" sz="800" dirty="0"/>
          </a:p>
          <a:p>
            <a:r>
              <a:rPr lang="en-US" sz="900" dirty="0">
                <a:solidFill>
                  <a:srgbClr val="00B050"/>
                </a:solidFill>
              </a:rPr>
              <a:t> </a:t>
            </a:r>
          </a:p>
          <a:p>
            <a:r>
              <a:rPr lang="en-US" sz="1000" b="1" dirty="0">
                <a:solidFill>
                  <a:srgbClr val="00B050"/>
                </a:solidFill>
              </a:rPr>
              <a:t>Entrepreneur Expert </a:t>
            </a:r>
            <a:r>
              <a:rPr lang="en-US" sz="1000" b="1" dirty="0" smtClean="0">
                <a:solidFill>
                  <a:srgbClr val="00B050"/>
                </a:solidFill>
              </a:rPr>
              <a:t>Roundtables  </a:t>
            </a:r>
            <a:r>
              <a:rPr lang="en-US" sz="800" b="1" dirty="0" smtClean="0">
                <a:solidFill>
                  <a:schemeClr val="tx1">
                    <a:lumMod val="95000"/>
                    <a:lumOff val="5000"/>
                  </a:schemeClr>
                </a:solidFill>
              </a:rPr>
              <a:t>16:00-17:00</a:t>
            </a:r>
            <a:endParaRPr lang="en-US" sz="800" dirty="0">
              <a:solidFill>
                <a:srgbClr val="00B050"/>
              </a:solidFill>
            </a:endParaRPr>
          </a:p>
          <a:p>
            <a:r>
              <a:rPr lang="en-US" sz="800" b="1" dirty="0"/>
              <a:t>Host: Maura </a:t>
            </a:r>
            <a:r>
              <a:rPr lang="en-US" sz="800" b="1" dirty="0" err="1"/>
              <a:t>McAdam</a:t>
            </a:r>
            <a:r>
              <a:rPr lang="en-US" sz="800" b="1" dirty="0"/>
              <a:t>, Ph.D. </a:t>
            </a:r>
            <a:r>
              <a:rPr lang="en-US" sz="800" dirty="0"/>
              <a:t>Queens University, Belfast and author: </a:t>
            </a:r>
            <a:r>
              <a:rPr lang="en-US" sz="800" i="1" dirty="0"/>
              <a:t>Female Entrepreneurship</a:t>
            </a:r>
            <a:endParaRPr lang="en-US" sz="800" dirty="0"/>
          </a:p>
          <a:p>
            <a:r>
              <a:rPr lang="en-US" sz="800" dirty="0"/>
              <a:t>Women entrepreneurs and all participants are invited to engage with experts on the topics that matter most to </a:t>
            </a:r>
            <a:r>
              <a:rPr lang="en-US" sz="800" dirty="0" smtClean="0"/>
              <a:t>them: </a:t>
            </a:r>
            <a:r>
              <a:rPr lang="en-US" sz="800" dirty="0"/>
              <a:t>managing and leading a thriving enterprise. </a:t>
            </a:r>
          </a:p>
          <a:p>
            <a:r>
              <a:rPr lang="en-US" sz="800" b="1" dirty="0"/>
              <a:t> </a:t>
            </a:r>
            <a:endParaRPr lang="en-US" sz="800" dirty="0"/>
          </a:p>
          <a:p>
            <a:r>
              <a:rPr lang="en-US" sz="800" b="1" dirty="0">
                <a:solidFill>
                  <a:schemeClr val="tx1">
                    <a:lumMod val="95000"/>
                    <a:lumOff val="5000"/>
                  </a:schemeClr>
                </a:solidFill>
              </a:rPr>
              <a:t>Microfinance Ireland: What you need to </a:t>
            </a:r>
            <a:r>
              <a:rPr lang="en-US" sz="800" b="1" dirty="0" smtClean="0">
                <a:solidFill>
                  <a:schemeClr val="tx1">
                    <a:lumMod val="95000"/>
                    <a:lumOff val="5000"/>
                  </a:schemeClr>
                </a:solidFill>
              </a:rPr>
              <a:t>know:</a:t>
            </a:r>
            <a:r>
              <a:rPr lang="en-US" sz="1000" b="1" dirty="0" smtClean="0">
                <a:solidFill>
                  <a:srgbClr val="00B050"/>
                </a:solidFill>
              </a:rPr>
              <a:t> </a:t>
            </a:r>
            <a:r>
              <a:rPr lang="en-US" sz="800" dirty="0" smtClean="0"/>
              <a:t>Lorna </a:t>
            </a:r>
            <a:r>
              <a:rPr lang="en-US" sz="800" dirty="0"/>
              <a:t>Coleman, </a:t>
            </a:r>
            <a:r>
              <a:rPr lang="en-US" sz="800" i="1" dirty="0"/>
              <a:t>Microfinance Ireland</a:t>
            </a:r>
          </a:p>
          <a:p>
            <a:r>
              <a:rPr lang="en-US" sz="800" b="1" dirty="0"/>
              <a:t>Top Tips for Maximizing Your Team: </a:t>
            </a:r>
            <a:r>
              <a:rPr lang="en-US" sz="800" dirty="0"/>
              <a:t>Caroline </a:t>
            </a:r>
            <a:r>
              <a:rPr lang="en-US" sz="800" dirty="0" err="1"/>
              <a:t>McEnery</a:t>
            </a:r>
            <a:r>
              <a:rPr lang="en-US" sz="800" dirty="0"/>
              <a:t>, </a:t>
            </a:r>
            <a:r>
              <a:rPr lang="en-US" sz="800" i="1" dirty="0"/>
              <a:t>The HR SUITE</a:t>
            </a:r>
          </a:p>
          <a:p>
            <a:r>
              <a:rPr lang="en-US" sz="800" b="1" dirty="0"/>
              <a:t>Developing </a:t>
            </a:r>
            <a:r>
              <a:rPr lang="en-US" sz="800" b="1" u="sng" dirty="0"/>
              <a:t>Your</a:t>
            </a:r>
            <a:r>
              <a:rPr lang="en-US" sz="800" b="1" dirty="0"/>
              <a:t> Board: </a:t>
            </a:r>
            <a:r>
              <a:rPr lang="en-IE" sz="800" dirty="0"/>
              <a:t>Deirdre Smith, </a:t>
            </a:r>
            <a:r>
              <a:rPr lang="en-US" sz="800" i="1" dirty="0"/>
              <a:t>Green Point </a:t>
            </a:r>
            <a:r>
              <a:rPr lang="en-US" sz="800" i="1" dirty="0" smtClean="0"/>
              <a:t>Consultancy</a:t>
            </a:r>
            <a:endParaRPr lang="en-US" sz="800" i="1" dirty="0"/>
          </a:p>
          <a:p>
            <a:r>
              <a:rPr lang="en-US" sz="800" b="1" dirty="0"/>
              <a:t>Accelerator Options: Why not </a:t>
            </a:r>
            <a:r>
              <a:rPr lang="en-US" sz="800" b="1" i="1" dirty="0"/>
              <a:t>you</a:t>
            </a:r>
            <a:r>
              <a:rPr lang="en-US" sz="800" b="1" dirty="0"/>
              <a:t>?: </a:t>
            </a:r>
            <a:r>
              <a:rPr lang="en-US" sz="800" dirty="0"/>
              <a:t>Sarah O'Farrell and Amy Neale, </a:t>
            </a:r>
            <a:r>
              <a:rPr lang="en-US" sz="800" i="1" dirty="0"/>
              <a:t>NDRC </a:t>
            </a:r>
            <a:r>
              <a:rPr lang="en-US" sz="800" i="1" u="sng" dirty="0"/>
              <a:t> </a:t>
            </a:r>
            <a:endParaRPr lang="en-US" sz="800" i="1" dirty="0"/>
          </a:p>
          <a:p>
            <a:r>
              <a:rPr lang="en-IE" sz="800" b="1" dirty="0"/>
              <a:t>Social Media for Your Growing Enterprise</a:t>
            </a:r>
            <a:r>
              <a:rPr lang="en-IE" sz="800" dirty="0"/>
              <a:t>: </a:t>
            </a:r>
            <a:r>
              <a:rPr lang="en-IE" sz="800" dirty="0" err="1"/>
              <a:t>Oonagh</a:t>
            </a:r>
            <a:r>
              <a:rPr lang="en-IE" sz="800" dirty="0"/>
              <a:t> McCutcheon, </a:t>
            </a:r>
            <a:r>
              <a:rPr lang="en-IE" sz="800" i="1" dirty="0"/>
              <a:t>Elucidate</a:t>
            </a:r>
            <a:r>
              <a:rPr lang="en-IE" sz="800" b="1" i="1" dirty="0"/>
              <a:t> </a:t>
            </a:r>
            <a:endParaRPr lang="en-US" sz="800" i="1" dirty="0"/>
          </a:p>
          <a:p>
            <a:r>
              <a:rPr lang="en-IE" sz="800" b="1" dirty="0"/>
              <a:t>Opportunities in Women’s </a:t>
            </a:r>
            <a:r>
              <a:rPr lang="en-IE" sz="800" b="1" dirty="0" err="1"/>
              <a:t>E’ship</a:t>
            </a:r>
            <a:r>
              <a:rPr lang="en-IE" sz="800" b="1" dirty="0"/>
              <a:t> Research: </a:t>
            </a:r>
            <a:r>
              <a:rPr lang="en-IE" sz="800" dirty="0"/>
              <a:t>Donna Kelley, </a:t>
            </a:r>
            <a:r>
              <a:rPr lang="en-IE" sz="800" i="1" dirty="0"/>
              <a:t>Babson College</a:t>
            </a:r>
            <a:endParaRPr lang="en-US" sz="800" i="1" dirty="0"/>
          </a:p>
          <a:p>
            <a:r>
              <a:rPr lang="en-IE" sz="800" dirty="0"/>
              <a:t> </a:t>
            </a:r>
            <a:endParaRPr lang="en-US" sz="800" dirty="0"/>
          </a:p>
          <a:p>
            <a:r>
              <a:rPr lang="en-US" sz="800" dirty="0"/>
              <a:t> </a:t>
            </a:r>
          </a:p>
          <a:p>
            <a:r>
              <a:rPr lang="en-US" sz="1000" b="1" dirty="0">
                <a:solidFill>
                  <a:srgbClr val="00B050"/>
                </a:solidFill>
              </a:rPr>
              <a:t>Community Reception and Recognition </a:t>
            </a:r>
            <a:r>
              <a:rPr lang="en-US" sz="1000" b="1" dirty="0" smtClean="0">
                <a:solidFill>
                  <a:srgbClr val="00B050"/>
                </a:solidFill>
              </a:rPr>
              <a:t>Awards  </a:t>
            </a:r>
            <a:r>
              <a:rPr lang="en-US" sz="800" b="1" dirty="0" smtClean="0">
                <a:solidFill>
                  <a:schemeClr val="tx1">
                    <a:lumMod val="95000"/>
                    <a:lumOff val="5000"/>
                  </a:schemeClr>
                </a:solidFill>
              </a:rPr>
              <a:t>17:20-18:00</a:t>
            </a:r>
            <a:endParaRPr lang="en-US" sz="800" dirty="0">
              <a:solidFill>
                <a:srgbClr val="00B050"/>
              </a:solidFill>
            </a:endParaRPr>
          </a:p>
          <a:p>
            <a:r>
              <a:rPr lang="en-US" sz="800" b="1" dirty="0"/>
              <a:t>Host: Susan Duffy, Ph.D. </a:t>
            </a:r>
            <a:r>
              <a:rPr lang="en-US" sz="800" i="1" dirty="0"/>
              <a:t>Babson College Center for Women’s Entrepreneurial Leadership</a:t>
            </a:r>
            <a:r>
              <a:rPr lang="en-US" sz="800" b="1" i="1" dirty="0"/>
              <a:t> </a:t>
            </a:r>
            <a:endParaRPr lang="en-US" sz="800" i="1" dirty="0"/>
          </a:p>
          <a:p>
            <a:r>
              <a:rPr lang="en-US" sz="800" b="1" dirty="0"/>
              <a:t>Speaker: Bonnie Harvey, </a:t>
            </a:r>
            <a:r>
              <a:rPr lang="en-US" sz="800" dirty="0"/>
              <a:t>Co-founder </a:t>
            </a:r>
            <a:r>
              <a:rPr lang="en-US" sz="800" i="1" dirty="0"/>
              <a:t>Barefoot Wines </a:t>
            </a:r>
            <a:r>
              <a:rPr lang="en-US" sz="800" dirty="0"/>
              <a:t>and Co-author of </a:t>
            </a:r>
            <a:r>
              <a:rPr lang="en-US" sz="800" i="1" dirty="0"/>
              <a:t>The Barefoot Spirit.</a:t>
            </a:r>
            <a:endParaRPr lang="en-US" sz="800" dirty="0"/>
          </a:p>
          <a:p>
            <a:r>
              <a:rPr lang="en-US" sz="800" dirty="0"/>
              <a:t>The afternoon concludes with a wine and cheese reception where local and global leaders from the women’s entrepreneurship ecosystem will celebrate collective achievements and continue plans for high impact collaborations.</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16836"/>
            <a:ext cx="1733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047769"/>
            <a:ext cx="13001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216537"/>
            <a:ext cx="415828" cy="22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5430641"/>
            <a:ext cx="1266731" cy="53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5392230"/>
            <a:ext cx="1033604" cy="57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5400" y="4129096"/>
            <a:ext cx="651433" cy="94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4203470"/>
            <a:ext cx="820179" cy="90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0" y="6298163"/>
            <a:ext cx="1450280" cy="42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Enterprise Ireland (E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6303696"/>
            <a:ext cx="1338405" cy="386651"/>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3" descr="SEOULTECH 심벌마크"/>
          <p:cNvPicPr/>
          <p:nvPr/>
        </p:nvPicPr>
        <p:blipFill>
          <a:blip r:embed="rId14"/>
          <a:srcRect/>
          <a:stretch>
            <a:fillRect/>
          </a:stretch>
        </p:blipFill>
        <p:spPr bwMode="auto">
          <a:xfrm>
            <a:off x="2286000" y="4251706"/>
            <a:ext cx="648784" cy="712043"/>
          </a:xfrm>
          <a:prstGeom prst="rect">
            <a:avLst/>
          </a:prstGeom>
          <a:noFill/>
          <a:ln w="9525">
            <a:noFill/>
            <a:miter lim="800000"/>
            <a:headEnd/>
            <a:tailEnd/>
          </a:ln>
        </p:spPr>
      </p:pic>
      <p:pic>
        <p:nvPicPr>
          <p:cNvPr id="2060" name="Picture 12" descr="http://www.concrete-solutions.info/images/QUB%20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0" y="5412170"/>
            <a:ext cx="1290196" cy="53137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localenterprise.ie/images_upload/CorkNorthandWest/Financial-Supports/Microfinance-Ireland/logo_microfinance_final_sml.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66697" y="6254455"/>
            <a:ext cx="1300303" cy="52734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4495772"/>
            <a:ext cx="1323974" cy="4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200" y="2916836"/>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3012086"/>
            <a:ext cx="1066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descr="C:\Users\jwong13\AppData\Local\Microsoft\Windows\Temporary Internet Files\Content.Outlook\QC2WUIZR\dsef V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1792363"/>
            <a:ext cx="1871466" cy="56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9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299" y="3276600"/>
            <a:ext cx="884976" cy="844989"/>
          </a:xfrm>
          <a:prstGeom prst="rect">
            <a:avLst/>
          </a:prstGeom>
        </p:spPr>
      </p:pic>
      <p:sp>
        <p:nvSpPr>
          <p:cNvPr id="6" name="TextBox 5"/>
          <p:cNvSpPr txBox="1"/>
          <p:nvPr/>
        </p:nvSpPr>
        <p:spPr>
          <a:xfrm>
            <a:off x="1371600" y="3276362"/>
            <a:ext cx="2895600" cy="1600438"/>
          </a:xfrm>
          <a:prstGeom prst="rect">
            <a:avLst/>
          </a:prstGeom>
          <a:noFill/>
        </p:spPr>
        <p:txBody>
          <a:bodyPr wrap="square" rtlCol="0">
            <a:spAutoFit/>
          </a:bodyPr>
          <a:lstStyle/>
          <a:p>
            <a:r>
              <a:rPr lang="en-IE" sz="800" dirty="0"/>
              <a:t>Lorna spent many years as a self-employed training consultant working with SMEs, business start-ups, and enterprise development agencies in Ireland and the USA</a:t>
            </a:r>
            <a:r>
              <a:rPr lang="en-IE" sz="800" dirty="0" smtClean="0"/>
              <a:t>.</a:t>
            </a:r>
            <a:endParaRPr lang="en-US" sz="800" dirty="0"/>
          </a:p>
          <a:p>
            <a:r>
              <a:rPr lang="en-IE" sz="800" dirty="0"/>
              <a:t>Now working fulltime with Microfinance Ireland, she manages the stakeholder relationship and business development functions.  </a:t>
            </a:r>
            <a:r>
              <a:rPr lang="en-IE" sz="800" dirty="0" smtClean="0"/>
              <a:t>Lorna </a:t>
            </a:r>
            <a:r>
              <a:rPr lang="en-IE" sz="800" dirty="0"/>
              <a:t>is a graduate of Dublin City University with a M.Sc. in Education Management.  She has many years’ experience of working in the Microfinance area.  She served as a Board member of the European Microfinance Network in Paris from 2005 to 2007.</a:t>
            </a:r>
            <a:endParaRPr lang="en-US" sz="800" dirty="0"/>
          </a:p>
          <a:p>
            <a:endParaRPr lang="en-US" dirty="0"/>
          </a:p>
        </p:txBody>
      </p:sp>
      <p:cxnSp>
        <p:nvCxnSpPr>
          <p:cNvPr id="13" name="Straight Connector 12"/>
          <p:cNvCxnSpPr/>
          <p:nvPr/>
        </p:nvCxnSpPr>
        <p:spPr>
          <a:xfrm>
            <a:off x="0" y="1524000"/>
            <a:ext cx="44196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3200400"/>
            <a:ext cx="44196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0" y="4648200"/>
            <a:ext cx="44196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16941" y="4191000"/>
            <a:ext cx="1160656" cy="276999"/>
          </a:xfrm>
          <a:prstGeom prst="rect">
            <a:avLst/>
          </a:prstGeom>
          <a:noFill/>
        </p:spPr>
        <p:txBody>
          <a:bodyPr wrap="square" rtlCol="0">
            <a:spAutoFit/>
          </a:bodyPr>
          <a:lstStyle/>
          <a:p>
            <a:r>
              <a:rPr lang="en-US" sz="1200" dirty="0" smtClean="0">
                <a:latin typeface="Baskerville Old Face" pitchFamily="18" charset="0"/>
              </a:rPr>
              <a:t>Lorna Coleman</a:t>
            </a:r>
            <a:endParaRPr lang="en-US" sz="1200" dirty="0">
              <a:latin typeface="Baskerville Old Face" pitchFamily="18" charset="0"/>
            </a:endParaRPr>
          </a:p>
        </p:txBody>
      </p:sp>
      <p:sp>
        <p:nvSpPr>
          <p:cNvPr id="31" name="TextBox 30"/>
          <p:cNvSpPr txBox="1"/>
          <p:nvPr/>
        </p:nvSpPr>
        <p:spPr>
          <a:xfrm>
            <a:off x="190426" y="6172200"/>
            <a:ext cx="1104974" cy="276999"/>
          </a:xfrm>
          <a:prstGeom prst="rect">
            <a:avLst/>
          </a:prstGeom>
          <a:noFill/>
        </p:spPr>
        <p:txBody>
          <a:bodyPr wrap="square" rtlCol="0">
            <a:spAutoFit/>
          </a:bodyPr>
          <a:lstStyle/>
          <a:p>
            <a:r>
              <a:rPr lang="en-US" sz="1200" dirty="0" smtClean="0">
                <a:latin typeface="Baskerville Old Face" pitchFamily="18" charset="0"/>
              </a:rPr>
              <a:t>Susan Duffy</a:t>
            </a:r>
            <a:endParaRPr lang="en-US" sz="1200" dirty="0">
              <a:latin typeface="Baskerville Old Face" pitchFamily="18" charset="0"/>
            </a:endParaRPr>
          </a:p>
        </p:txBody>
      </p:sp>
      <p:sp>
        <p:nvSpPr>
          <p:cNvPr id="19" name="TextBox 18"/>
          <p:cNvSpPr txBox="1"/>
          <p:nvPr/>
        </p:nvSpPr>
        <p:spPr>
          <a:xfrm>
            <a:off x="1371600" y="4648200"/>
            <a:ext cx="3048000" cy="2462213"/>
          </a:xfrm>
          <a:prstGeom prst="rect">
            <a:avLst/>
          </a:prstGeom>
          <a:noFill/>
        </p:spPr>
        <p:txBody>
          <a:bodyPr wrap="square" rtlCol="0">
            <a:spAutoFit/>
          </a:bodyPr>
          <a:lstStyle/>
          <a:p>
            <a:r>
              <a:rPr lang="en-US" sz="800" dirty="0"/>
              <a:t>Susan Duffy is the Executive Director of the Babson College Center for Women’s Entrepreneurial Leadership (CWEL), where she educates, inspires and empowers women to transform their entrepreneurial potential into entrepreneurial impact.  CWEL’s latest innovation is the Women Innovating Now (WIN) Lab that accelerates women who are ready to think big, be bold, and launch successful companies. Susan earned her Ph.D. from The George Washington University where she founded the </a:t>
            </a:r>
            <a:r>
              <a:rPr lang="en-US" sz="800" i="1" dirty="0"/>
              <a:t>Women’s Entrepreneurial Leadership</a:t>
            </a:r>
            <a:r>
              <a:rPr lang="en-US" sz="800" dirty="0"/>
              <a:t> </a:t>
            </a:r>
            <a:r>
              <a:rPr lang="en-US" sz="800" i="1" dirty="0"/>
              <a:t>initiative, </a:t>
            </a:r>
            <a:r>
              <a:rPr lang="en-US" sz="800" dirty="0"/>
              <a:t>a program recognized as the 2006 National Model Specialty Program in Entrepreneurship Education. Before entering academia Susan was a leader in healthcare foodservice, co-owned a commercial construction company, and owned and operated </a:t>
            </a:r>
            <a:r>
              <a:rPr lang="en-US" sz="800" i="1" dirty="0"/>
              <a:t>Ho-Lee-Chow</a:t>
            </a:r>
            <a:r>
              <a:rPr lang="en-US" sz="800" dirty="0"/>
              <a:t>, a Chinese fast-food franchise. Susan is an advisor to several early stage companies and is an angel investor. She serves on the boards of the Tory Burch Foundation and the International Council for Small Business where she chairs the Global Women’s Entrepreneurship Committee.  </a:t>
            </a:r>
          </a:p>
          <a:p>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96" y="152400"/>
            <a:ext cx="880224" cy="87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93141" y="1066800"/>
            <a:ext cx="1178459" cy="276999"/>
          </a:xfrm>
          <a:prstGeom prst="rect">
            <a:avLst/>
          </a:prstGeom>
          <a:noFill/>
        </p:spPr>
        <p:txBody>
          <a:bodyPr wrap="square" rtlCol="0">
            <a:spAutoFit/>
          </a:bodyPr>
          <a:lstStyle/>
          <a:p>
            <a:r>
              <a:rPr lang="en-US" sz="1200" dirty="0" smtClean="0">
                <a:latin typeface="Baskerville Old Face" pitchFamily="18" charset="0"/>
              </a:rPr>
              <a:t>Nicola Byrne</a:t>
            </a:r>
            <a:endParaRPr lang="en-US" sz="1200" dirty="0">
              <a:latin typeface="Baskerville Old Face" pitchFamily="18" charset="0"/>
            </a:endParaRPr>
          </a:p>
        </p:txBody>
      </p:sp>
      <p:sp>
        <p:nvSpPr>
          <p:cNvPr id="1024" name="TextBox 1023"/>
          <p:cNvSpPr txBox="1"/>
          <p:nvPr/>
        </p:nvSpPr>
        <p:spPr>
          <a:xfrm>
            <a:off x="1353797" y="188893"/>
            <a:ext cx="3142003" cy="954107"/>
          </a:xfrm>
          <a:prstGeom prst="rect">
            <a:avLst/>
          </a:prstGeom>
          <a:noFill/>
        </p:spPr>
        <p:txBody>
          <a:bodyPr wrap="square" rtlCol="0">
            <a:spAutoFit/>
          </a:bodyPr>
          <a:lstStyle/>
          <a:p>
            <a:r>
              <a:rPr lang="en-US" sz="800" dirty="0"/>
              <a:t>Nicola Byrne, Founder and CEO of Cloud90, Call 11890 Directory Enquiries and </a:t>
            </a:r>
            <a:r>
              <a:rPr lang="en-US" sz="800" dirty="0" err="1"/>
              <a:t>Stenics</a:t>
            </a:r>
            <a:r>
              <a:rPr lang="en-US" sz="800" dirty="0"/>
              <a:t> Media Ltd, Board member of the Ireland US Council, Board Member British Irish Chamber of Commerce, Chairperson of the Ulster Bank Business Achievers Awards 2011/12, an Ambassador in Europe for Female Entrepreneurship, Member of DCU Ryan Academy For Entrepreneurship Advisory Board and Member </a:t>
            </a:r>
            <a:r>
              <a:rPr lang="en-US" sz="800" dirty="0" err="1"/>
              <a:t>Fingal</a:t>
            </a:r>
            <a:r>
              <a:rPr lang="en-US" sz="800" dirty="0"/>
              <a:t> County Enterprise Board Evaluation Committee.</a:t>
            </a: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769" y="3378000"/>
            <a:ext cx="981447" cy="8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5943600" y="3088719"/>
            <a:ext cx="3200400" cy="2092881"/>
          </a:xfrm>
          <a:prstGeom prst="rect">
            <a:avLst/>
          </a:prstGeom>
          <a:noFill/>
        </p:spPr>
        <p:txBody>
          <a:bodyPr wrap="square" rtlCol="0">
            <a:spAutoFit/>
          </a:bodyPr>
          <a:lstStyle/>
          <a:p>
            <a:r>
              <a:rPr lang="en-GB" sz="800" dirty="0"/>
              <a:t>As Manager of Female Entrepreneurship, Jean manages Enterprise Irelands key initiatives to support Female Entrepreneurs.  These initiatives are part of a drive to boost the number of innovative, export-oriented businesses being set up and led by female entrepreneurs.  Jean has worked for Enterprise Ireland since 1999 in various roles, which include Industrial relations, Human Resource Specialist, Manager of HR Services and most recently as Senior Development Advisor with the High Potential Start up Team. Jean’s previous work experience ranged across included roles at Bank of Scotland, ANZ bank and Bank of Ireland.  Jean has studied extensively in Universities abroad including; Edinburgh’s Napier University, Melbourne’s Royal Melbourne Institute of Technology and America’s Idaho State University from which she holds a BA in International Marketing. Jean also holds an MBS in Strategic Human Resources from Dublin City University. </a:t>
            </a:r>
            <a:endParaRPr lang="en-US" sz="800" dirty="0"/>
          </a:p>
          <a:p>
            <a:endParaRPr lang="en-US" dirty="0"/>
          </a:p>
        </p:txBody>
      </p:sp>
      <p:cxnSp>
        <p:nvCxnSpPr>
          <p:cNvPr id="46" name="Straight Connector 45"/>
          <p:cNvCxnSpPr/>
          <p:nvPr/>
        </p:nvCxnSpPr>
        <p:spPr>
          <a:xfrm>
            <a:off x="4495800" y="2971800"/>
            <a:ext cx="4648200" cy="0"/>
          </a:xfrm>
          <a:prstGeom prst="line">
            <a:avLst/>
          </a:prstGeom>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4648200" y="4295001"/>
            <a:ext cx="1236856" cy="276999"/>
          </a:xfrm>
          <a:prstGeom prst="rect">
            <a:avLst/>
          </a:prstGeom>
          <a:noFill/>
        </p:spPr>
        <p:txBody>
          <a:bodyPr wrap="square" rtlCol="0">
            <a:spAutoFit/>
          </a:bodyPr>
          <a:lstStyle/>
          <a:p>
            <a:r>
              <a:rPr lang="en-US" sz="1200" dirty="0" smtClean="0">
                <a:latin typeface="Baskerville Old Face" pitchFamily="18" charset="0"/>
              </a:rPr>
              <a:t>Jean O’Sullivan</a:t>
            </a:r>
            <a:endParaRPr lang="en-US" sz="1200" dirty="0">
              <a:latin typeface="Baskerville Old Face" pitchFamily="18" charset="0"/>
            </a:endParaRPr>
          </a:p>
        </p:txBody>
      </p:sp>
      <p:cxnSp>
        <p:nvCxnSpPr>
          <p:cNvPr id="48" name="Straight Connector 47"/>
          <p:cNvCxnSpPr/>
          <p:nvPr/>
        </p:nvCxnSpPr>
        <p:spPr>
          <a:xfrm>
            <a:off x="4648200" y="5029200"/>
            <a:ext cx="4495800" cy="0"/>
          </a:xfrm>
          <a:prstGeom prst="line">
            <a:avLst/>
          </a:prstGeom>
        </p:spPr>
        <p:style>
          <a:lnRef idx="1">
            <a:schemeClr val="dk1"/>
          </a:lnRef>
          <a:fillRef idx="0">
            <a:schemeClr val="dk1"/>
          </a:fillRef>
          <a:effectRef idx="0">
            <a:schemeClr val="dk1"/>
          </a:effectRef>
          <a:fontRef idx="minor">
            <a:schemeClr val="tx1"/>
          </a:fontRef>
        </p:style>
      </p:cxnSp>
      <p:pic>
        <p:nvPicPr>
          <p:cNvPr id="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770" y="1710135"/>
            <a:ext cx="981447" cy="80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4648200" y="2542401"/>
            <a:ext cx="1524000" cy="276999"/>
          </a:xfrm>
          <a:prstGeom prst="rect">
            <a:avLst/>
          </a:prstGeom>
          <a:noFill/>
        </p:spPr>
        <p:txBody>
          <a:bodyPr wrap="square" rtlCol="0">
            <a:spAutoFit/>
          </a:bodyPr>
          <a:lstStyle/>
          <a:p>
            <a:r>
              <a:rPr lang="en-US" sz="1200" dirty="0" smtClean="0">
                <a:latin typeface="Baskerville Old Face" pitchFamily="18" charset="0"/>
              </a:rPr>
              <a:t>Sarah O’Farrell</a:t>
            </a:r>
            <a:endParaRPr lang="en-US" sz="1200" dirty="0">
              <a:latin typeface="Baskerville Old Face" pitchFamily="18" charset="0"/>
            </a:endParaRPr>
          </a:p>
        </p:txBody>
      </p:sp>
      <p:sp>
        <p:nvSpPr>
          <p:cNvPr id="51" name="TextBox 50"/>
          <p:cNvSpPr txBox="1"/>
          <p:nvPr/>
        </p:nvSpPr>
        <p:spPr>
          <a:xfrm>
            <a:off x="5954817" y="1646872"/>
            <a:ext cx="3265383" cy="1477328"/>
          </a:xfrm>
          <a:prstGeom prst="rect">
            <a:avLst/>
          </a:prstGeom>
          <a:noFill/>
        </p:spPr>
        <p:txBody>
          <a:bodyPr wrap="square" rtlCol="0">
            <a:spAutoFit/>
          </a:bodyPr>
          <a:lstStyle/>
          <a:p>
            <a:r>
              <a:rPr lang="en-IE" sz="800" dirty="0"/>
              <a:t>As Community Co-ordinator at NDRC, Sarah is responsible for community engagement with the investment programme cohorts and alumni. Sarah works closely with the Director of Communications in delivering NDRC's communications strategy and supporting events. She also works with Director of NDRC </a:t>
            </a:r>
            <a:r>
              <a:rPr lang="en-IE" sz="800" dirty="0" err="1"/>
              <a:t>LaunchPad</a:t>
            </a:r>
            <a:r>
              <a:rPr lang="en-IE" sz="800" dirty="0"/>
              <a:t>, on the investment programme sourcing team.  A frequent networker in Dublin’s tech startup scene, Sarah was instrumental in bringing </a:t>
            </a:r>
            <a:r>
              <a:rPr lang="en-IE" sz="800" u="sng" dirty="0"/>
              <a:t>Rails Girls</a:t>
            </a:r>
            <a:r>
              <a:rPr lang="en-IE" sz="800" dirty="0"/>
              <a:t> to Dublin in 2012, a worldwide movement that aims to provide tools and a community for women to understand technology and to build their ideas.</a:t>
            </a:r>
            <a:endParaRPr lang="en-US" sz="800" dirty="0"/>
          </a:p>
          <a:p>
            <a:endParaRPr lang="en-US" dirty="0"/>
          </a:p>
        </p:txBody>
      </p:sp>
      <p:pic>
        <p:nvPicPr>
          <p:cNvPr id="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4125" y="5314102"/>
            <a:ext cx="965005" cy="10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5943600" y="5257800"/>
            <a:ext cx="2895600" cy="1477328"/>
          </a:xfrm>
          <a:prstGeom prst="rect">
            <a:avLst/>
          </a:prstGeom>
          <a:noFill/>
        </p:spPr>
        <p:txBody>
          <a:bodyPr wrap="square" rtlCol="0">
            <a:spAutoFit/>
          </a:bodyPr>
          <a:lstStyle/>
          <a:p>
            <a:r>
              <a:rPr lang="en-IE" sz="800" dirty="0"/>
              <a:t>Deirdre Smith is a Chartered Director, holds several board positions, and acts as a consultant, mentor and advisor to start-up companies and SMEs, both through Enterprise Ireland and Green Point Consultancy. She is also a Lead Entrepreneur with Going for Growth, an EU supported initiative to help female entrepreneurs grow their businesses. She was the CEO of </a:t>
            </a:r>
            <a:r>
              <a:rPr lang="en-IE" sz="800" dirty="0" err="1"/>
              <a:t>Zandar</a:t>
            </a:r>
            <a:r>
              <a:rPr lang="en-IE" sz="800" dirty="0"/>
              <a:t> Technologies </a:t>
            </a:r>
            <a:r>
              <a:rPr lang="en-IE" sz="800" dirty="0" err="1"/>
              <a:t>plc</a:t>
            </a:r>
            <a:r>
              <a:rPr lang="en-IE" sz="800" dirty="0"/>
              <a:t>, which developed award winning broadcast video solutions until their acquisition by a US multi-national corporation in 2007.</a:t>
            </a:r>
            <a:endParaRPr lang="en-US" sz="800" dirty="0"/>
          </a:p>
          <a:p>
            <a:endParaRPr lang="en-US" dirty="0"/>
          </a:p>
        </p:txBody>
      </p:sp>
      <p:sp>
        <p:nvSpPr>
          <p:cNvPr id="54" name="TextBox 53"/>
          <p:cNvSpPr txBox="1"/>
          <p:nvPr/>
        </p:nvSpPr>
        <p:spPr>
          <a:xfrm>
            <a:off x="4724400" y="6352401"/>
            <a:ext cx="1295400" cy="276999"/>
          </a:xfrm>
          <a:prstGeom prst="rect">
            <a:avLst/>
          </a:prstGeom>
          <a:noFill/>
        </p:spPr>
        <p:txBody>
          <a:bodyPr wrap="square" rtlCol="0">
            <a:spAutoFit/>
          </a:bodyPr>
          <a:lstStyle/>
          <a:p>
            <a:r>
              <a:rPr lang="en-US" sz="1200" dirty="0" smtClean="0">
                <a:latin typeface="Baskerville Old Face" pitchFamily="18" charset="0"/>
              </a:rPr>
              <a:t>Deirdre Smith</a:t>
            </a:r>
            <a:endParaRPr lang="en-US" sz="1200" dirty="0">
              <a:latin typeface="Baskerville Old Face" pitchFamily="18" charset="0"/>
            </a:endParaRPr>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0659" y="93682"/>
            <a:ext cx="776335" cy="845491"/>
          </a:xfrm>
          <a:prstGeom prst="rect">
            <a:avLst/>
          </a:prstGeom>
        </p:spPr>
      </p:pic>
      <p:sp>
        <p:nvSpPr>
          <p:cNvPr id="59" name="TextBox 58"/>
          <p:cNvSpPr txBox="1"/>
          <p:nvPr/>
        </p:nvSpPr>
        <p:spPr>
          <a:xfrm>
            <a:off x="5933792" y="24773"/>
            <a:ext cx="3048000" cy="1323439"/>
          </a:xfrm>
          <a:prstGeom prst="rect">
            <a:avLst/>
          </a:prstGeom>
          <a:noFill/>
        </p:spPr>
        <p:txBody>
          <a:bodyPr wrap="square" rtlCol="0">
            <a:spAutoFit/>
          </a:bodyPr>
          <a:lstStyle/>
          <a:p>
            <a:r>
              <a:rPr lang="en-US" sz="800" dirty="0"/>
              <a:t>Amy Neale is Director of Communications at NDRC, and is currently leading the Female Founders at NDRC initiative in partnership with AIB and Enterprise Ireland. Amy advises and supports our partner ventures on marketing and communications strategies and activities, </a:t>
            </a:r>
            <a:r>
              <a:rPr lang="en-US" sz="800" dirty="0" smtClean="0"/>
              <a:t>specializing </a:t>
            </a:r>
            <a:r>
              <a:rPr lang="en-US" sz="800" dirty="0"/>
              <a:t>in technology and investment marketing. Before arriving in Ireland in 2008, Amy led the business development team at Queen Mary, University of London. Amy completed her PhD in Linguistics and Computational Linguistics at Cardiff University, and she is particularly focused on opportunities relating to her own research work in the area of natural language processing and semantics.</a:t>
            </a:r>
          </a:p>
        </p:txBody>
      </p:sp>
      <p:sp>
        <p:nvSpPr>
          <p:cNvPr id="60" name="TextBox 59"/>
          <p:cNvSpPr txBox="1"/>
          <p:nvPr/>
        </p:nvSpPr>
        <p:spPr>
          <a:xfrm>
            <a:off x="4800600" y="1015373"/>
            <a:ext cx="1219200" cy="276999"/>
          </a:xfrm>
          <a:prstGeom prst="rect">
            <a:avLst/>
          </a:prstGeom>
          <a:noFill/>
        </p:spPr>
        <p:txBody>
          <a:bodyPr wrap="square" rtlCol="0">
            <a:spAutoFit/>
          </a:bodyPr>
          <a:lstStyle/>
          <a:p>
            <a:r>
              <a:rPr lang="en-US" sz="1200" dirty="0" smtClean="0">
                <a:latin typeface="Baskerville Old Face" pitchFamily="18" charset="0"/>
              </a:rPr>
              <a:t>Amy Neale</a:t>
            </a:r>
            <a:endParaRPr lang="en-US" sz="1200" dirty="0">
              <a:latin typeface="Baskerville Old Face" pitchFamily="18" charset="0"/>
            </a:endParaRPr>
          </a:p>
        </p:txBody>
      </p:sp>
      <p:cxnSp>
        <p:nvCxnSpPr>
          <p:cNvPr id="61" name="Straight Connector 60"/>
          <p:cNvCxnSpPr/>
          <p:nvPr/>
        </p:nvCxnSpPr>
        <p:spPr>
          <a:xfrm>
            <a:off x="4724400" y="1524000"/>
            <a:ext cx="4419600" cy="0"/>
          </a:xfrm>
          <a:prstGeom prst="line">
            <a:avLst/>
          </a:prstGeom>
        </p:spPr>
        <p:style>
          <a:lnRef idx="1">
            <a:schemeClr val="dk1"/>
          </a:lnRef>
          <a:fillRef idx="0">
            <a:schemeClr val="dk1"/>
          </a:fillRef>
          <a:effectRef idx="0">
            <a:schemeClr val="dk1"/>
          </a:effectRef>
          <a:fontRef idx="minor">
            <a:schemeClr val="tx1"/>
          </a:fontRef>
        </p:style>
      </p:cxnSp>
      <p:sp>
        <p:nvSpPr>
          <p:cNvPr id="1036" name="TextBox 1035"/>
          <p:cNvSpPr txBox="1"/>
          <p:nvPr/>
        </p:nvSpPr>
        <p:spPr>
          <a:xfrm>
            <a:off x="1371600" y="1752600"/>
            <a:ext cx="3124200" cy="1200329"/>
          </a:xfrm>
          <a:prstGeom prst="rect">
            <a:avLst/>
          </a:prstGeom>
          <a:noFill/>
        </p:spPr>
        <p:txBody>
          <a:bodyPr wrap="square" rtlCol="0">
            <a:spAutoFit/>
          </a:bodyPr>
          <a:lstStyle/>
          <a:p>
            <a:r>
              <a:rPr lang="en-US" sz="800" dirty="0"/>
              <a:t>Orlaith Carmody is Managing Director of Mediatraining.ie, a consultancy </a:t>
            </a:r>
            <a:r>
              <a:rPr lang="en-US" sz="800" dirty="0" smtClean="0"/>
              <a:t>specializing </a:t>
            </a:r>
            <a:r>
              <a:rPr lang="en-US" sz="800" dirty="0"/>
              <a:t>in communications training and leadership development. In demand as a keynote speaker, conference chair and seminar leader, Orlaith has addressed some </a:t>
            </a:r>
            <a:r>
              <a:rPr lang="en-US" sz="800" dirty="0" smtClean="0"/>
              <a:t>of Ireland’s </a:t>
            </a:r>
            <a:r>
              <a:rPr lang="en-US" sz="800" dirty="0"/>
              <a:t>most influential business people, networks and political groups on the subjects of professional development and corporate leadership. She has also presented at conferences in Europe, the USA and Canada. She is an active media and business commentator, and contributes regularly to a variety of radio and TV programs and publications.</a:t>
            </a:r>
          </a:p>
        </p:txBody>
      </p:sp>
      <p:sp>
        <p:nvSpPr>
          <p:cNvPr id="1037" name="TextBox 1036"/>
          <p:cNvSpPr txBox="1"/>
          <p:nvPr/>
        </p:nvSpPr>
        <p:spPr>
          <a:xfrm>
            <a:off x="94003" y="2618601"/>
            <a:ext cx="1277597" cy="276999"/>
          </a:xfrm>
          <a:prstGeom prst="rect">
            <a:avLst/>
          </a:prstGeom>
          <a:noFill/>
        </p:spPr>
        <p:txBody>
          <a:bodyPr wrap="square" rtlCol="0">
            <a:spAutoFit/>
          </a:bodyPr>
          <a:lstStyle/>
          <a:p>
            <a:r>
              <a:rPr lang="en-US" sz="1200" dirty="0" smtClean="0">
                <a:latin typeface="Baskerville Old Face" pitchFamily="18" charset="0"/>
              </a:rPr>
              <a:t>Orlaith Carmody</a:t>
            </a:r>
            <a:endParaRPr lang="en-US" sz="1200" dirty="0">
              <a:latin typeface="Baskerville Old Face" pitchFamily="18" charset="0"/>
            </a:endParaRPr>
          </a:p>
        </p:txBody>
      </p:sp>
      <p:pic>
        <p:nvPicPr>
          <p:cNvPr id="1038" name="Picture 8" descr="http://www.mediatraining.ie/assets/templates/mediatraining/images/carmod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1" y="1646872"/>
            <a:ext cx="742428" cy="9400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334" y="5105400"/>
            <a:ext cx="1004866" cy="9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54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1600200"/>
            <a:ext cx="2895600" cy="1938992"/>
          </a:xfrm>
          <a:prstGeom prst="rect">
            <a:avLst/>
          </a:prstGeom>
          <a:noFill/>
        </p:spPr>
        <p:txBody>
          <a:bodyPr wrap="square" rtlCol="0">
            <a:spAutoFit/>
          </a:bodyPr>
          <a:lstStyle/>
          <a:p>
            <a:r>
              <a:rPr lang="en-GB" sz="800" dirty="0"/>
              <a:t>Maura’s research interests include: t</a:t>
            </a:r>
            <a:r>
              <a:rPr lang="en-US" sz="800" dirty="0"/>
              <a:t>he start-up patterns of new ventures in emerging technologies within the incubator environment, with a particular focus on entrepreneurial networking; the interaction between gender and high technology start-ups and, </a:t>
            </a:r>
            <a:r>
              <a:rPr lang="en-US" sz="800" dirty="0" err="1"/>
              <a:t>copreneurship</a:t>
            </a:r>
            <a:r>
              <a:rPr lang="en-US" sz="800" dirty="0"/>
              <a:t> and family business</a:t>
            </a:r>
            <a:r>
              <a:rPr lang="en-GB" sz="800" dirty="0"/>
              <a:t>. Within these fields, Maura has presented her work on a national and international basis and has published in several international journals including Entrepreneurship, Theory and Practice, Entrepreneurship and Regional Development and R&amp;D Management. Maura also recently authored a book with </a:t>
            </a:r>
            <a:r>
              <a:rPr lang="en-GB" sz="800" dirty="0" err="1"/>
              <a:t>Routledge</a:t>
            </a:r>
            <a:r>
              <a:rPr lang="en-GB" sz="800" dirty="0"/>
              <a:t> entitled ‘Female Entrepreneurship’.  Maura is an Editorial Board Member of the International Small Business Journal (ISBJ), where she has held positions of Guest Editor and Invited Editor. In addition, Maura is an invited </a:t>
            </a:r>
            <a:r>
              <a:rPr lang="en-US" sz="800" dirty="0"/>
              <a:t>Fellow of the Royal Society of Arts (FRSA).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59" y="5382716"/>
            <a:ext cx="803494" cy="865684"/>
          </a:xfrm>
          <a:prstGeom prst="rect">
            <a:avLst/>
          </a:prstGeom>
        </p:spPr>
      </p:pic>
      <p:sp>
        <p:nvSpPr>
          <p:cNvPr id="11" name="TextBox 10"/>
          <p:cNvSpPr txBox="1"/>
          <p:nvPr/>
        </p:nvSpPr>
        <p:spPr>
          <a:xfrm>
            <a:off x="1371600" y="5181600"/>
            <a:ext cx="3048000" cy="1969770"/>
          </a:xfrm>
          <a:prstGeom prst="rect">
            <a:avLst/>
          </a:prstGeom>
          <a:noFill/>
        </p:spPr>
        <p:txBody>
          <a:bodyPr wrap="square" rtlCol="0">
            <a:spAutoFit/>
          </a:bodyPr>
          <a:lstStyle/>
          <a:p>
            <a:r>
              <a:rPr lang="en-IE" sz="800" dirty="0"/>
              <a:t>Caroline </a:t>
            </a:r>
            <a:r>
              <a:rPr lang="en-IE" sz="800" dirty="0" err="1"/>
              <a:t>McEnery</a:t>
            </a:r>
            <a:r>
              <a:rPr lang="en-IE" sz="800" dirty="0"/>
              <a:t>, Founder and Managing Director of The HR Suite, has a Masters in Human Resource Management from the University of Limerick. </a:t>
            </a:r>
            <a:r>
              <a:rPr lang="en-IE" sz="800" dirty="0" smtClean="0"/>
              <a:t>Caroline </a:t>
            </a:r>
            <a:r>
              <a:rPr lang="en-IE" sz="800" dirty="0"/>
              <a:t>is CIPD (Chartered Institute of Personnel and Development) accredited and is also a certified member of the Mediators’ Institute of Ireland.  She has over 15 years’ of HR experience from her work with the Garvey Group (</a:t>
            </a:r>
            <a:r>
              <a:rPr lang="en-IE" sz="800" dirty="0" err="1"/>
              <a:t>SuperValu</a:t>
            </a:r>
            <a:r>
              <a:rPr lang="en-IE" sz="800" dirty="0"/>
              <a:t> supermarkets) and the Kerry Group, prior to setting up her own business in 2009. </a:t>
            </a:r>
            <a:r>
              <a:rPr lang="en-IE" sz="800" dirty="0" smtClean="0"/>
              <a:t>Formerly </a:t>
            </a:r>
            <a:r>
              <a:rPr lang="en-IE" sz="800" dirty="0"/>
              <a:t>known as ‘HR &amp; Business Solutions’, The HR Suite is a full-service HR consultancy that offers outsourced advice, business consultancy and training to companies and brands all over Ireland. Headquartered in Tralee, Co. Kerry, the company employs 8 HR professionals with Excellence Through People (Gold Level) accreditation.</a:t>
            </a:r>
            <a:endParaRPr lang="en-US" sz="800" dirty="0"/>
          </a:p>
          <a:p>
            <a:endParaRPr lang="en-US" dirty="0"/>
          </a:p>
        </p:txBody>
      </p:sp>
      <p:cxnSp>
        <p:nvCxnSpPr>
          <p:cNvPr id="13" name="Straight Connector 12"/>
          <p:cNvCxnSpPr/>
          <p:nvPr/>
        </p:nvCxnSpPr>
        <p:spPr>
          <a:xfrm>
            <a:off x="76200" y="1600200"/>
            <a:ext cx="43434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6200" y="3505200"/>
            <a:ext cx="43434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4513" y="5181600"/>
            <a:ext cx="43434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4513" y="3035929"/>
            <a:ext cx="1313056" cy="276999"/>
          </a:xfrm>
          <a:prstGeom prst="rect">
            <a:avLst/>
          </a:prstGeom>
          <a:noFill/>
        </p:spPr>
        <p:txBody>
          <a:bodyPr wrap="square" rtlCol="0">
            <a:spAutoFit/>
          </a:bodyPr>
          <a:lstStyle/>
          <a:p>
            <a:r>
              <a:rPr lang="en-US" sz="1200" dirty="0" smtClean="0">
                <a:latin typeface="Baskerville Old Face" pitchFamily="18" charset="0"/>
              </a:rPr>
              <a:t>Maura </a:t>
            </a:r>
            <a:r>
              <a:rPr lang="en-US" sz="1200" dirty="0" err="1" smtClean="0">
                <a:latin typeface="Baskerville Old Face" pitchFamily="18" charset="0"/>
              </a:rPr>
              <a:t>McAdam</a:t>
            </a:r>
            <a:endParaRPr lang="en-US" sz="1200" dirty="0">
              <a:latin typeface="Baskerville Old Face" pitchFamily="18" charset="0"/>
            </a:endParaRPr>
          </a:p>
        </p:txBody>
      </p:sp>
      <p:sp>
        <p:nvSpPr>
          <p:cNvPr id="26" name="TextBox 25"/>
          <p:cNvSpPr txBox="1"/>
          <p:nvPr/>
        </p:nvSpPr>
        <p:spPr>
          <a:xfrm>
            <a:off x="0" y="6276201"/>
            <a:ext cx="1371600" cy="276999"/>
          </a:xfrm>
          <a:prstGeom prst="rect">
            <a:avLst/>
          </a:prstGeom>
          <a:noFill/>
        </p:spPr>
        <p:txBody>
          <a:bodyPr wrap="square" rtlCol="0">
            <a:spAutoFit/>
          </a:bodyPr>
          <a:lstStyle/>
          <a:p>
            <a:r>
              <a:rPr lang="en-IE" sz="1200" dirty="0">
                <a:latin typeface="Baskerville Old Face" pitchFamily="18" charset="0"/>
              </a:rPr>
              <a:t>Caroline </a:t>
            </a:r>
            <a:r>
              <a:rPr lang="en-IE" sz="1200" dirty="0" err="1">
                <a:latin typeface="Baskerville Old Face" pitchFamily="18" charset="0"/>
              </a:rPr>
              <a:t>McEnery</a:t>
            </a:r>
            <a:endParaRPr lang="en-US" sz="1200" dirty="0">
              <a:latin typeface="Baskerville Old Face" pitchFamily="18"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66" y="2188015"/>
            <a:ext cx="8651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3011" y="3429000"/>
            <a:ext cx="873513" cy="84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943600" y="3200400"/>
            <a:ext cx="3200400" cy="1692771"/>
          </a:xfrm>
          <a:prstGeom prst="rect">
            <a:avLst/>
          </a:prstGeom>
          <a:noFill/>
        </p:spPr>
        <p:txBody>
          <a:bodyPr wrap="square" rtlCol="0">
            <a:spAutoFit/>
          </a:bodyPr>
          <a:lstStyle/>
          <a:p>
            <a:r>
              <a:rPr lang="en-US" sz="800" dirty="0"/>
              <a:t>Bonnie was the Co-Founder and VP of Barefoot Cellars for 20 years and is the co-author of The New York Times Bestselling book, </a:t>
            </a:r>
            <a:r>
              <a:rPr lang="en-US" sz="800" i="1" dirty="0"/>
              <a:t>The Barefoot Spirit; How Hardship, Hustle, and Heart Built America's #1 Wine Brand.</a:t>
            </a:r>
            <a:r>
              <a:rPr lang="en-US" sz="800" dirty="0"/>
              <a:t> Barefoot Cellars won several awards, including Fast Track Growth Brand, Trend Setter, and Hot Brand, all without paid advertising. Bonnie is the recipient of the 2014 Distinguished Entrepreneur Speaker Award from the Turner School of Entrepreneurship and Innovation at Bradley University, and keynote speaker at the World Conference on Entrepreneurship in Dublin. She enjoys helping entrepreneurs understand business philosophy, the intricacies of building and growing a business, advertising and marketing, and building team spirit. She co-authors weekly business blogs at:  </a:t>
            </a:r>
            <a:r>
              <a:rPr lang="en-US" sz="800" dirty="0" smtClean="0"/>
              <a:t>thebarefootspirit.com </a:t>
            </a:r>
            <a:r>
              <a:rPr lang="en-US" sz="800" dirty="0"/>
              <a:t>and </a:t>
            </a:r>
            <a:r>
              <a:rPr lang="en-US" sz="800" dirty="0" smtClean="0"/>
              <a:t>thebrandauthority.net</a:t>
            </a:r>
            <a:r>
              <a:rPr lang="en-US" sz="800" dirty="0"/>
              <a:t>. </a:t>
            </a:r>
          </a:p>
        </p:txBody>
      </p:sp>
      <p:pic>
        <p:nvPicPr>
          <p:cNvPr id="4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011" y="5364547"/>
            <a:ext cx="935147" cy="88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943600" y="5105400"/>
            <a:ext cx="3048000" cy="1969770"/>
          </a:xfrm>
          <a:prstGeom prst="rect">
            <a:avLst/>
          </a:prstGeom>
          <a:noFill/>
        </p:spPr>
        <p:txBody>
          <a:bodyPr wrap="square" rtlCol="0">
            <a:spAutoFit/>
          </a:bodyPr>
          <a:lstStyle/>
          <a:p>
            <a:r>
              <a:rPr lang="en-US" sz="800" dirty="0"/>
              <a:t>Donna Kelley is a Professor of Entrepreneurship at Babson College, and holds the Frederic C. Hamilton Chair of Free Enterprise. Prof. Kelley’s research has been published in top entrepreneurship and innovation journals. She is a board member of the Global Entrepreneurship Research Association (GERA), the oversight board of the Global Entrepreneurship Monitor (GEM), and leader of the GEM U.S. team. She has co-authored GEM reports on global entrepreneurship, women’s entrepreneurship, entrepreneurship education and training, and entrepreneurship in the U.S., Korea, and Africa. Besides teaching a variety of entrepreneurship courses at Babson College, Prof. Kelley has taught seminars and courses at top universities in China and Korea, and worked in Bandung, Indonesia as a Fulbright Specialist. </a:t>
            </a:r>
          </a:p>
          <a:p>
            <a:endParaRPr lang="en-US" dirty="0"/>
          </a:p>
        </p:txBody>
      </p:sp>
      <p:sp>
        <p:nvSpPr>
          <p:cNvPr id="43" name="TextBox 42"/>
          <p:cNvSpPr txBox="1"/>
          <p:nvPr/>
        </p:nvSpPr>
        <p:spPr>
          <a:xfrm>
            <a:off x="4800600" y="4495800"/>
            <a:ext cx="1143000" cy="276999"/>
          </a:xfrm>
          <a:prstGeom prst="rect">
            <a:avLst/>
          </a:prstGeom>
          <a:noFill/>
        </p:spPr>
        <p:txBody>
          <a:bodyPr wrap="square" rtlCol="0">
            <a:spAutoFit/>
          </a:bodyPr>
          <a:lstStyle/>
          <a:p>
            <a:r>
              <a:rPr lang="en-US" sz="1200" dirty="0" smtClean="0">
                <a:latin typeface="Baskerville Old Face" pitchFamily="18" charset="0"/>
                <a:cs typeface="Times New Roman" pitchFamily="18" charset="0"/>
              </a:rPr>
              <a:t>Bonnie Harvey</a:t>
            </a:r>
            <a:endParaRPr lang="en-US" sz="1200" dirty="0">
              <a:latin typeface="Baskerville Old Face" pitchFamily="18" charset="0"/>
              <a:cs typeface="Times New Roman" pitchFamily="18" charset="0"/>
            </a:endParaRPr>
          </a:p>
        </p:txBody>
      </p:sp>
      <p:sp>
        <p:nvSpPr>
          <p:cNvPr id="44" name="TextBox 43"/>
          <p:cNvSpPr txBox="1"/>
          <p:nvPr/>
        </p:nvSpPr>
        <p:spPr>
          <a:xfrm>
            <a:off x="4766198" y="6324600"/>
            <a:ext cx="1028774" cy="276999"/>
          </a:xfrm>
          <a:prstGeom prst="rect">
            <a:avLst/>
          </a:prstGeom>
          <a:noFill/>
        </p:spPr>
        <p:txBody>
          <a:bodyPr wrap="square" rtlCol="0">
            <a:spAutoFit/>
          </a:bodyPr>
          <a:lstStyle/>
          <a:p>
            <a:r>
              <a:rPr lang="en-US" sz="1200" dirty="0" smtClean="0">
                <a:latin typeface="Baskerville Old Face" pitchFamily="18" charset="0"/>
              </a:rPr>
              <a:t>Donna Kelley</a:t>
            </a:r>
            <a:endParaRPr lang="en-US" sz="1200" dirty="0">
              <a:latin typeface="Baskerville Old Face" pitchFamily="18" charset="0"/>
            </a:endParaRPr>
          </a:p>
        </p:txBody>
      </p:sp>
      <p:cxnSp>
        <p:nvCxnSpPr>
          <p:cNvPr id="45" name="Straight Connector 44"/>
          <p:cNvCxnSpPr/>
          <p:nvPr/>
        </p:nvCxnSpPr>
        <p:spPr>
          <a:xfrm>
            <a:off x="4648200" y="3048000"/>
            <a:ext cx="4418846" cy="0"/>
          </a:xfrm>
          <a:prstGeom prst="line">
            <a:avLst/>
          </a:prstGeom>
        </p:spPr>
        <p:style>
          <a:lnRef idx="1">
            <a:schemeClr val="dk1"/>
          </a:lnRef>
          <a:fillRef idx="0">
            <a:schemeClr val="dk1"/>
          </a:fillRef>
          <a:effectRef idx="0">
            <a:schemeClr val="dk1"/>
          </a:effectRef>
          <a:fontRef idx="minor">
            <a:schemeClr val="tx1"/>
          </a:fontRef>
        </p:style>
      </p:cxnSp>
      <p:pic>
        <p:nvPicPr>
          <p:cNvPr id="4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299" y="259873"/>
            <a:ext cx="962512" cy="83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p:cNvCxnSpPr/>
          <p:nvPr/>
        </p:nvCxnSpPr>
        <p:spPr>
          <a:xfrm>
            <a:off x="4724400" y="5105400"/>
            <a:ext cx="4343400" cy="0"/>
          </a:xfrm>
          <a:prstGeom prst="line">
            <a:avLst/>
          </a:prstGeom>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76200" y="1188379"/>
            <a:ext cx="1245380" cy="276999"/>
          </a:xfrm>
          <a:prstGeom prst="rect">
            <a:avLst/>
          </a:prstGeom>
          <a:noFill/>
        </p:spPr>
        <p:txBody>
          <a:bodyPr wrap="square" rtlCol="0">
            <a:spAutoFit/>
          </a:bodyPr>
          <a:lstStyle/>
          <a:p>
            <a:r>
              <a:rPr lang="en-US" sz="1200" dirty="0" err="1" smtClean="0">
                <a:latin typeface="Baskerville Old Face" pitchFamily="18" charset="0"/>
              </a:rPr>
              <a:t>Chaewon</a:t>
            </a:r>
            <a:r>
              <a:rPr lang="en-US" sz="1200" dirty="0" smtClean="0">
                <a:latin typeface="Baskerville Old Face" pitchFamily="18" charset="0"/>
              </a:rPr>
              <a:t> Lee</a:t>
            </a:r>
            <a:endParaRPr lang="en-US" sz="1200" dirty="0">
              <a:latin typeface="Baskerville Old Face" pitchFamily="18" charset="0"/>
            </a:endParaRPr>
          </a:p>
        </p:txBody>
      </p:sp>
      <p:sp>
        <p:nvSpPr>
          <p:cNvPr id="49" name="TextBox 48"/>
          <p:cNvSpPr txBox="1"/>
          <p:nvPr/>
        </p:nvSpPr>
        <p:spPr>
          <a:xfrm>
            <a:off x="1371600" y="-64770"/>
            <a:ext cx="3153398" cy="1969770"/>
          </a:xfrm>
          <a:prstGeom prst="rect">
            <a:avLst/>
          </a:prstGeom>
          <a:noFill/>
        </p:spPr>
        <p:txBody>
          <a:bodyPr wrap="square" rtlCol="0">
            <a:spAutoFit/>
          </a:bodyPr>
          <a:lstStyle/>
          <a:p>
            <a:r>
              <a:rPr lang="en-US" sz="800" dirty="0" err="1"/>
              <a:t>Chaewon</a:t>
            </a:r>
            <a:r>
              <a:rPr lang="en-US" sz="800" dirty="0"/>
              <a:t> Lee is an Associate Professor of Department of Business Administration and a Division Chair. Also she was a director of Entrepreneurship Education Center at Seoul National University of Science and Technology, Seoul, South Korea. </a:t>
            </a:r>
            <a:r>
              <a:rPr lang="en-US" sz="800" dirty="0" smtClean="0"/>
              <a:t>She </a:t>
            </a:r>
            <a:r>
              <a:rPr lang="en-US" sz="800" dirty="0"/>
              <a:t>received her </a:t>
            </a:r>
            <a:r>
              <a:rPr lang="en-US" sz="800" dirty="0" err="1"/>
              <a:t>Ph.D</a:t>
            </a:r>
            <a:r>
              <a:rPr lang="en-US" sz="800" dirty="0"/>
              <a:t> in Strategic Management from </a:t>
            </a:r>
            <a:r>
              <a:rPr lang="en-US" sz="800" dirty="0" err="1"/>
              <a:t>Kyungpook</a:t>
            </a:r>
            <a:r>
              <a:rPr lang="en-US" sz="800" dirty="0"/>
              <a:t> National University. Also, she worked at Babson College for two and half years as a visiting scholar. Her research has been published in the Journal of Small Business Management, Journal of Product Innovation Management, and R&amp;D Management. Her current research focuses on innovation and entrepreneurship in new ventures and established organizations in the U.S. and Korea. She teaches strategic management, corporate entrepreneurship, and entrepreneurship and new venture creation at Seoul National University of Science and Technology. </a:t>
            </a:r>
          </a:p>
          <a:p>
            <a:endParaRPr lang="en-US" dirty="0"/>
          </a:p>
        </p:txBody>
      </p:sp>
      <p:pic>
        <p:nvPicPr>
          <p:cNvPr id="5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7674" y="806569"/>
            <a:ext cx="956570" cy="79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a:off x="4759859" y="1905000"/>
            <a:ext cx="1371600" cy="276999"/>
          </a:xfrm>
          <a:prstGeom prst="rect">
            <a:avLst/>
          </a:prstGeom>
          <a:noFill/>
        </p:spPr>
        <p:txBody>
          <a:bodyPr wrap="square" rtlCol="0">
            <a:spAutoFit/>
          </a:bodyPr>
          <a:lstStyle/>
          <a:p>
            <a:r>
              <a:rPr lang="en-US" sz="1200" dirty="0" smtClean="0">
                <a:latin typeface="Baskerville Old Face" pitchFamily="18" charset="0"/>
              </a:rPr>
              <a:t>Paula Fitzsimons</a:t>
            </a:r>
            <a:endParaRPr lang="en-US" sz="1200" dirty="0">
              <a:latin typeface="Baskerville Old Face" pitchFamily="18" charset="0"/>
            </a:endParaRPr>
          </a:p>
        </p:txBody>
      </p:sp>
      <p:sp>
        <p:nvSpPr>
          <p:cNvPr id="1028" name="TextBox 1027"/>
          <p:cNvSpPr txBox="1"/>
          <p:nvPr/>
        </p:nvSpPr>
        <p:spPr>
          <a:xfrm>
            <a:off x="5943600" y="217944"/>
            <a:ext cx="3127218" cy="2677656"/>
          </a:xfrm>
          <a:prstGeom prst="rect">
            <a:avLst/>
          </a:prstGeom>
          <a:noFill/>
        </p:spPr>
        <p:txBody>
          <a:bodyPr wrap="square" rtlCol="0">
            <a:spAutoFit/>
          </a:bodyPr>
          <a:lstStyle/>
          <a:p>
            <a:r>
              <a:rPr lang="en-IE" sz="800" dirty="0"/>
              <a:t>Paula Fitzsimons is the founder and managing director of Fitzsimons Consulting, which specialises in areas related to entrepreneurship and growth. A recognised expert on entrepreneurship, Paula Fitzsimons has been the national coordinator of GEM for Ireland since 2000. </a:t>
            </a:r>
            <a:endParaRPr lang="en-US" sz="800" dirty="0"/>
          </a:p>
          <a:p>
            <a:r>
              <a:rPr lang="en-GB" sz="800" dirty="0"/>
              <a:t>Building on the findings of GEM research </a:t>
            </a:r>
            <a:r>
              <a:rPr lang="en-IE" sz="800" dirty="0"/>
              <a:t>that fewer women start new businesses and of those that start, fewer have significant growth ambitions than do men, Paula designed and developed </a:t>
            </a:r>
            <a:r>
              <a:rPr lang="en-IE" sz="800" i="1" dirty="0"/>
              <a:t>Going for Growth </a:t>
            </a:r>
            <a:r>
              <a:rPr lang="en-IE" sz="800" dirty="0" smtClean="0"/>
              <a:t>goingforgrowth.com</a:t>
            </a:r>
            <a:r>
              <a:rPr lang="en-IE" sz="800" i="1" dirty="0"/>
              <a:t>.</a:t>
            </a:r>
            <a:r>
              <a:rPr lang="en-IE" sz="800" dirty="0"/>
              <a:t>  </a:t>
            </a:r>
            <a:r>
              <a:rPr lang="en-US" sz="800" dirty="0"/>
              <a:t>Now in its 6</a:t>
            </a:r>
            <a:r>
              <a:rPr lang="en-US" sz="800" baseline="30000" dirty="0"/>
              <a:t>th</a:t>
            </a:r>
            <a:r>
              <a:rPr lang="en-US" sz="800" dirty="0"/>
              <a:t> cycle, Going for Growth has supported over 300 women entrepreneurs to achieve their growth ambitions and measures its success in terms of the participants’ increased turnover, additional employment created and the number of new exporters. Since its pilot in 2008, the initiative has been selected on many occasions as good practice. In 2014 alone, it has received accolades from the EU and OECD, and most recently from the European Institute of Gender Equality. </a:t>
            </a:r>
          </a:p>
          <a:p>
            <a:r>
              <a:rPr lang="en-US" sz="800" dirty="0"/>
              <a:t>Paula also drew on GEM research in the design and development of </a:t>
            </a:r>
            <a:r>
              <a:rPr lang="en-US" sz="800" i="1" dirty="0"/>
              <a:t>Senior Enterprise</a:t>
            </a:r>
            <a:r>
              <a:rPr lang="en-US" sz="800" dirty="0"/>
              <a:t>. This initiative seeks to increase the engagement of those in the older age group with entrepreneurship and with enterprise more generally </a:t>
            </a:r>
            <a:r>
              <a:rPr lang="en-US" sz="800" dirty="0" smtClean="0"/>
              <a:t>(seniorenterprise.ie</a:t>
            </a:r>
            <a:r>
              <a:rPr lang="en-US" sz="800" dirty="0"/>
              <a:t>). In November 2013, </a:t>
            </a:r>
            <a:r>
              <a:rPr lang="en-US" sz="800" i="1" dirty="0"/>
              <a:t>Senior Enterprise</a:t>
            </a:r>
            <a:r>
              <a:rPr lang="en-US" sz="800" dirty="0"/>
              <a:t> won a European Enterprise Award 2013 in the “Investing in Skills” category. </a:t>
            </a:r>
          </a:p>
        </p:txBody>
      </p:sp>
      <p:sp>
        <p:nvSpPr>
          <p:cNvPr id="1029" name="TextBox 1028"/>
          <p:cNvSpPr txBox="1"/>
          <p:nvPr/>
        </p:nvSpPr>
        <p:spPr>
          <a:xfrm>
            <a:off x="0" y="4599801"/>
            <a:ext cx="1600200" cy="276999"/>
          </a:xfrm>
          <a:prstGeom prst="rect">
            <a:avLst/>
          </a:prstGeom>
          <a:noFill/>
        </p:spPr>
        <p:txBody>
          <a:bodyPr wrap="square" rtlCol="0">
            <a:spAutoFit/>
          </a:bodyPr>
          <a:lstStyle/>
          <a:p>
            <a:r>
              <a:rPr lang="en-US" sz="1200" dirty="0" smtClean="0">
                <a:latin typeface="Baskerville Old Face" pitchFamily="18" charset="0"/>
              </a:rPr>
              <a:t>Oonagh McCutcheon</a:t>
            </a:r>
            <a:endParaRPr lang="en-US" sz="1200" dirty="0">
              <a:latin typeface="Baskerville Old Face" pitchFamily="18" charset="0"/>
            </a:endParaRPr>
          </a:p>
        </p:txBody>
      </p:sp>
      <p:sp>
        <p:nvSpPr>
          <p:cNvPr id="2" name="TextBox 1"/>
          <p:cNvSpPr txBox="1"/>
          <p:nvPr/>
        </p:nvSpPr>
        <p:spPr>
          <a:xfrm>
            <a:off x="1371600" y="3505200"/>
            <a:ext cx="2971800" cy="1692771"/>
          </a:xfrm>
          <a:prstGeom prst="rect">
            <a:avLst/>
          </a:prstGeom>
          <a:noFill/>
        </p:spPr>
        <p:txBody>
          <a:bodyPr wrap="square" rtlCol="0">
            <a:spAutoFit/>
          </a:bodyPr>
          <a:lstStyle/>
          <a:p>
            <a:r>
              <a:rPr lang="en-IE" sz="800" dirty="0"/>
              <a:t>A highly experienced senior manager with an operations and business development background. She has worked extensively with organisations to maximise the web as a primary communications channel. The clients she works with include An Post, </a:t>
            </a:r>
            <a:r>
              <a:rPr lang="en-IE" sz="800" dirty="0" err="1"/>
              <a:t>Fáilte</a:t>
            </a:r>
            <a:r>
              <a:rPr lang="en-IE" sz="800" dirty="0"/>
              <a:t> Ireland, </a:t>
            </a:r>
            <a:r>
              <a:rPr lang="en-IE" sz="800" dirty="0" err="1"/>
              <a:t>Eircom</a:t>
            </a:r>
            <a:r>
              <a:rPr lang="en-IE" sz="800" dirty="0"/>
              <a:t> </a:t>
            </a:r>
            <a:r>
              <a:rPr lang="en-IE" sz="800" dirty="0" err="1"/>
              <a:t>Phonewatch</a:t>
            </a:r>
            <a:r>
              <a:rPr lang="en-IE" sz="800" dirty="0"/>
              <a:t>, NSAI, </a:t>
            </a:r>
            <a:r>
              <a:rPr lang="en-IE" sz="800" dirty="0" err="1"/>
              <a:t>GeoDirectory</a:t>
            </a:r>
            <a:r>
              <a:rPr lang="en-IE" sz="800" dirty="0"/>
              <a:t>, IE Domain Registry, Waterford Technologies, UCD, The Royal Institute of Architects in Ireland (RIAI).  Oonagh also has extensive experience of working directly with SMEs. In 2013 with her business partner, Maeve </a:t>
            </a:r>
            <a:r>
              <a:rPr lang="en-IE" sz="800" dirty="0" err="1"/>
              <a:t>Kneafsey</a:t>
            </a:r>
            <a:r>
              <a:rPr lang="en-IE" sz="800" dirty="0"/>
              <a:t>, she co-founded </a:t>
            </a:r>
            <a:r>
              <a:rPr lang="en-IE" sz="800" dirty="0" err="1"/>
              <a:t>Marketfinder</a:t>
            </a:r>
            <a:r>
              <a:rPr lang="en-IE" sz="800" dirty="0"/>
              <a:t>.  Here they have developed software that turns website visitors into customers. Prior to joining Elucidate, Oonagh worked as Head of Operations for </a:t>
            </a:r>
            <a:r>
              <a:rPr lang="en-IE" sz="800" dirty="0" err="1"/>
              <a:t>Transware</a:t>
            </a:r>
            <a:r>
              <a:rPr lang="en-IE" sz="800" dirty="0"/>
              <a:t> (now </a:t>
            </a:r>
            <a:r>
              <a:rPr lang="en-IE" sz="800" dirty="0" err="1"/>
              <a:t>WeLocalize</a:t>
            </a:r>
            <a:r>
              <a:rPr lang="en-IE" sz="800" dirty="0"/>
              <a:t>) a leading eLearning localisation company.  </a:t>
            </a:r>
            <a:endParaRPr lang="en-US" sz="800"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299" y="3638550"/>
            <a:ext cx="9810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14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1515</Words>
  <Application>Microsoft Office PowerPoint</Application>
  <PresentationFormat>On-screen Show (4:3)</PresentationFormat>
  <Paragraphs>68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Babson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39</cp:revision>
  <cp:lastPrinted>2014-06-05T16:01:01Z</cp:lastPrinted>
  <dcterms:created xsi:type="dcterms:W3CDTF">2014-05-23T15:29:56Z</dcterms:created>
  <dcterms:modified xsi:type="dcterms:W3CDTF">2014-06-05T17:57:54Z</dcterms:modified>
</cp:coreProperties>
</file>